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58" r:id="rId4"/>
    <p:sldId id="271" r:id="rId5"/>
    <p:sldId id="265" r:id="rId6"/>
    <p:sldId id="262" r:id="rId7"/>
    <p:sldId id="270" r:id="rId8"/>
    <p:sldId id="277" r:id="rId9"/>
    <p:sldId id="274" r:id="rId10"/>
    <p:sldId id="273" r:id="rId11"/>
    <p:sldId id="259" r:id="rId12"/>
    <p:sldId id="278" r:id="rId13"/>
    <p:sldId id="2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F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pirp\&#1074;&#1089;&#1077;&#1086;&#1073;&#1097;&#1072;&#1103;\&#1060;&#1086;&#1085;&#1076;\&#1048;&#1053;&#1060;&#1054;&#1056;&#1052;&#1040;&#1062;&#1048;&#1054;&#1053;&#1053;&#1054;-&#1050;&#1054;&#1053;&#1057;&#1059;&#1051;&#1068;&#1058;&#1040;&#1062;&#1048;&#1054;&#1053;&#1053;&#1067;&#1049;%20&#1054;&#1058;&#1044;&#1045;&#1051;\&#1061;&#1080;&#1084;&#1095;&#1080;&#1089;&#1090;&#1082;&#1072;\&#1061;&#1080;&#1084;&#1095;&#1080;&#1089;&#1090;&#1082;&#1072;%20700\&#1060;&#1080;&#1085;%20&#1087;&#1083;&#1072;&#1085;,%20&#1086;&#1094;&#1077;&#1085;&#1082;&#1072;%20(C&#1091;&#1073;&#1089;&#1080;&#1076;&#1080;&#1103;,%20&#1075;&#1088;&#1072;&#1085;&#1090;)%2070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Всего опрошено</a:t>
            </a:r>
          </a:p>
          <a:p>
            <a:pPr>
              <a:defRPr/>
            </a:pPr>
            <a:r>
              <a:rPr lang="ru-RU" dirty="0"/>
              <a:t> 164 человека, в </a:t>
            </a:r>
          </a:p>
          <a:p>
            <a:pPr>
              <a:defRPr/>
            </a:pPr>
            <a:r>
              <a:rPr lang="ru-RU" dirty="0"/>
              <a:t>возрастной категории</a:t>
            </a:r>
          </a:p>
          <a:p>
            <a:pPr>
              <a:defRPr/>
            </a:pPr>
            <a:r>
              <a:rPr lang="ru-RU" dirty="0"/>
              <a:t>От 18 до 30 лет</a:t>
            </a:r>
          </a:p>
        </c:rich>
      </c:tx>
      <c:layout>
        <c:manualLayout>
          <c:xMode val="edge"/>
          <c:yMode val="edge"/>
          <c:x val="0.70901709119662759"/>
          <c:y val="3.7239858699591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41302611188909E-2"/>
          <c:y val="0.26706421924839996"/>
          <c:w val="0.70068970948280007"/>
          <c:h val="0.617534117281251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Соцопрос!$A$15:$A$19</c:f>
              <c:strCache>
                <c:ptCount val="4"/>
                <c:pt idx="0">
                  <c:v>1 раз месяц</c:v>
                </c:pt>
                <c:pt idx="1">
                  <c:v>1 раз в квартал</c:v>
                </c:pt>
                <c:pt idx="2">
                  <c:v>1 раз в полугодие</c:v>
                </c:pt>
                <c:pt idx="3">
                  <c:v>Не нуждаются</c:v>
                </c:pt>
              </c:strCache>
            </c:strRef>
          </c:cat>
          <c:val>
            <c:numRef>
              <c:f>Соцопрос!$C$15:$C$19</c:f>
              <c:numCache>
                <c:formatCode>0%</c:formatCode>
                <c:ptCount val="4"/>
                <c:pt idx="0">
                  <c:v>0.20200000000000001</c:v>
                </c:pt>
                <c:pt idx="1">
                  <c:v>0.22</c:v>
                </c:pt>
                <c:pt idx="2">
                  <c:v>0.38</c:v>
                </c:pt>
                <c:pt idx="3">
                  <c:v>0.2</c:v>
                </c:pt>
              </c:numCache>
            </c:numRef>
          </c:val>
          <c:extLst/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Соцопрос!$A$15:$A$19</c:f>
              <c:strCache>
                <c:ptCount val="4"/>
                <c:pt idx="0">
                  <c:v>1 раз месяц</c:v>
                </c:pt>
                <c:pt idx="1">
                  <c:v>1 раз в квартал</c:v>
                </c:pt>
                <c:pt idx="2">
                  <c:v>1 раз в полугодие</c:v>
                </c:pt>
                <c:pt idx="3">
                  <c:v>Не нуждаются</c:v>
                </c:pt>
              </c:strCache>
            </c:strRef>
          </c:cat>
          <c:val>
            <c:numRef>
              <c:f>Соцопрос!$C$15:$C$19</c:f>
              <c:numCache>
                <c:formatCode>0%</c:formatCode>
                <c:ptCount val="4"/>
                <c:pt idx="0">
                  <c:v>0.20200000000000001</c:v>
                </c:pt>
                <c:pt idx="1">
                  <c:v>0.22</c:v>
                </c:pt>
                <c:pt idx="2">
                  <c:v>0.38</c:v>
                </c:pt>
                <c:pt idx="3">
                  <c:v>0.2</c:v>
                </c:pt>
              </c:numCache>
            </c:numRef>
          </c:val>
          <c:extLst/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87315987675451"/>
          <c:y val="0.80633841820607832"/>
          <c:w val="0.36263408650005702"/>
          <c:h val="0.111980498871841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08232599691461E-2"/>
          <c:y val="5.4909358855015973E-2"/>
          <c:w val="0.40347722732247276"/>
          <c:h val="0.59003468225901223"/>
        </c:manualLayout>
      </c:layout>
      <c:pieChart>
        <c:varyColors val="1"/>
        <c:ser>
          <c:idx val="0"/>
          <c:order val="0"/>
          <c:tx>
            <c:v>Расходы</c:v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'[Фин план, оценка (Cубсидия, грант) 700.xlsx]Фин План'!$B$23,'[Фин план, оценка (Cубсидия, грант) 700.xlsx]Фин План'!$B$35:$B$41,'[Фин план, оценка (Cубсидия, грант) 700.xlsx]Фин План'!$B$44:$B$46</c:f>
              <c:strCache>
                <c:ptCount val="11"/>
                <c:pt idx="0">
                  <c:v>Первоначальные затраты</c:v>
                </c:pt>
                <c:pt idx="1">
                  <c:v>Фонд оплаты труда</c:v>
                </c:pt>
                <c:pt idx="2">
                  <c:v>Арендная плата (700 р./кв. м)</c:v>
                </c:pt>
                <c:pt idx="3">
                  <c:v>Услуги связи, интернет (2000 руб/мес)</c:v>
                </c:pt>
                <c:pt idx="4">
                  <c:v>Реклама</c:v>
                </c:pt>
                <c:pt idx="5">
                  <c:v>Пожарная и охранная сигнализация (500 руб/месяц)</c:v>
                </c:pt>
                <c:pt idx="6">
                  <c:v>Вывоз отходов (5000 руб/мес)</c:v>
                </c:pt>
                <c:pt idx="7">
                  <c:v>Бухтерское сопровождение</c:v>
                </c:pt>
                <c:pt idx="8">
                  <c:v>Водоснабжение (0,08 м3, тариф 80,9 р/м3)</c:v>
                </c:pt>
                <c:pt idx="9">
                  <c:v>Электроэнергия (10 кВт на клиента, тариф 5,36 р/кВт)</c:v>
                </c:pt>
                <c:pt idx="10">
                  <c:v>Приобретение химикатов и расходных материалов</c:v>
                </c:pt>
              </c:strCache>
            </c:strRef>
          </c:cat>
          <c:val>
            <c:numRef>
              <c:f>'[Фин план, оценка (Cубсидия, грант) 700.xlsx]Фин План'!$I$23,'[Фин план, оценка (Cубсидия, грант) 700.xlsx]Фин План'!$I$35:$I$41,'[Фин план, оценка (Cубсидия, грант) 700.xlsx]Фин План'!$I$44:$I$46</c:f>
              <c:numCache>
                <c:formatCode>_-* #,##0_р_._-;\-* #,##0_р_._-;_-* "-"??_р_._-;_-@_-</c:formatCode>
                <c:ptCount val="11"/>
                <c:pt idx="0">
                  <c:v>1472000</c:v>
                </c:pt>
                <c:pt idx="1">
                  <c:v>3699310</c:v>
                </c:pt>
                <c:pt idx="2">
                  <c:v>2000000</c:v>
                </c:pt>
                <c:pt idx="3">
                  <c:v>120000</c:v>
                </c:pt>
                <c:pt idx="4">
                  <c:v>220000</c:v>
                </c:pt>
                <c:pt idx="5">
                  <c:v>30000</c:v>
                </c:pt>
                <c:pt idx="6">
                  <c:v>300000</c:v>
                </c:pt>
                <c:pt idx="7">
                  <c:v>300000</c:v>
                </c:pt>
                <c:pt idx="8">
                  <c:v>51646.559999999998</c:v>
                </c:pt>
                <c:pt idx="9">
                  <c:v>320796</c:v>
                </c:pt>
                <c:pt idx="10">
                  <c:v>3990000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7617521367521E-2"/>
          <c:y val="0.75232949415817385"/>
          <c:w val="0.82061618422906524"/>
          <c:h val="0.17138412875862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0.57025</cdr:x>
      <cdr:y>0.08057</cdr:y>
    </cdr:from>
    <cdr:to>
      <cdr:x>0.91839</cdr:x>
      <cdr:y>0.66824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47286" y="439350"/>
          <a:ext cx="2776151" cy="320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0.52464</cdr:x>
      <cdr:y>0.09612</cdr:y>
    </cdr:from>
    <cdr:to>
      <cdr:x>0.91717</cdr:x>
      <cdr:y>0.66982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10659" y="529965"/>
          <a:ext cx="3674076" cy="3163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0.53344</cdr:x>
      <cdr:y>0.09014</cdr:y>
    </cdr:from>
    <cdr:to>
      <cdr:x>0.95766</cdr:x>
      <cdr:y>0.72211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3037" y="497014"/>
          <a:ext cx="3970639" cy="3484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indent="432000" algn="just"/>
          <a:r>
            <a:rPr lang="ru-RU" sz="1400" dirty="0" smtClean="0"/>
            <a:t>Наиболее крупными статьями затрат в проекте являются Фонд оплаты труда, а так же приобретение химикатов и расходных материалов.</a:t>
          </a:r>
        </a:p>
        <a:p xmlns:a="http://schemas.openxmlformats.org/drawingml/2006/main">
          <a:pPr indent="432000" algn="just"/>
          <a:r>
            <a:rPr lang="ru-RU" sz="1400" dirty="0" smtClean="0"/>
            <a:t>Издержки на приобретение химикатов можно сократить за счет поиска более дешевых поставщиков.</a:t>
          </a:r>
        </a:p>
        <a:p xmlns:a="http://schemas.openxmlformats.org/drawingml/2006/main">
          <a:pPr indent="432000" algn="just"/>
          <a:r>
            <a:rPr lang="ru-RU" sz="1400" dirty="0" smtClean="0"/>
            <a:t>Арендная плата и оплата коммунальных платежей рассчитана с учетом субсидии.</a:t>
          </a:r>
        </a:p>
        <a:p xmlns:a="http://schemas.openxmlformats.org/drawingml/2006/main">
          <a:pPr indent="432000" algn="just"/>
          <a:r>
            <a:rPr lang="ru-RU" sz="1400" dirty="0" smtClean="0"/>
            <a:t>Затраты на приобретение оборудования можно компенсировать посредством получения субсидии на модернизацию производства. Часть средств начинающий предприниматель может получить в виде гранта на развитие собственного бизнеса в размере 500 тысяч рублей.</a:t>
          </a:r>
        </a:p>
        <a:p xmlns:a="http://schemas.openxmlformats.org/drawingml/2006/main">
          <a:pPr indent="432000" algn="just"/>
          <a:endParaRPr lang="ru-RU" sz="14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DE58-CD95-4191-BB7A-8EA16089FC12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18F8-74A7-422F-A6CF-C19050B95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18F8-74A7-422F-A6CF-C19050B95D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5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718F8-74A7-422F-A6CF-C19050B95D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A7AA-7A3A-4820-BC00-BD94F6252B8E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5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3B80-6AC8-41D3-AFFB-613B3536EECD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3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F9AE-D533-43F3-9604-B9FE7ED967F5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A7BD-B04D-4364-8372-D144A1E28A49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1710-EBC1-4C48-BF97-81778AB0EFDC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5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F961-18F1-4F55-9728-63C5247E4A97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FC7D-6356-455F-95E8-479796011FCB}" type="datetime1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BDA8-E19C-402A-B4C2-1F02A02A67C3}" type="datetime1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9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489B-DC26-4BE6-9509-C93B5C0E5D44}" type="datetime1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9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EC1B-103D-401A-BD91-B5DAB3DBC0B0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4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D5F3-6779-4489-8B20-3B02993A4767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2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7DBC-C335-4EF9-AB1C-D2565200D3EE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C575-0903-4172-88CA-F1A51804B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3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91471" y="482601"/>
            <a:ext cx="8609058" cy="1119890"/>
          </a:xfrm>
        </p:spPr>
        <p:txBody>
          <a:bodyPr anchor="ctr"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Проект по </a:t>
            </a:r>
            <a:r>
              <a:rPr lang="uk-UA" sz="2400" b="1" dirty="0" err="1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организации</a:t>
            </a:r>
            <a: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химчистки</a:t>
            </a:r>
            <a: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uk-UA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Ненецком автономном округе</a:t>
            </a:r>
            <a:endParaRPr lang="ru-RU" sz="8000" b="1" dirty="0">
              <a:ln w="0"/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238" y="1959497"/>
            <a:ext cx="6079525" cy="389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-57665"/>
            <a:ext cx="3105666" cy="20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733229"/>
              </p:ext>
            </p:extLst>
          </p:nvPr>
        </p:nvGraphicFramePr>
        <p:xfrm>
          <a:off x="1416000" y="919894"/>
          <a:ext cx="9360000" cy="551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8000" y="3379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Анализ расходов</a:t>
            </a:r>
            <a:endParaRPr lang="ru-RU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39373"/>
              </p:ext>
            </p:extLst>
          </p:nvPr>
        </p:nvGraphicFramePr>
        <p:xfrm>
          <a:off x="1416001" y="2759674"/>
          <a:ext cx="8840110" cy="28997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200012"/>
                <a:gridCol w="1106683"/>
                <a:gridCol w="1106683"/>
                <a:gridCol w="1106683"/>
                <a:gridCol w="1106683"/>
                <a:gridCol w="1106683"/>
                <a:gridCol w="1106683"/>
              </a:tblGrid>
              <a:tr h="708352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>
                          <a:effectLst/>
                          <a:latin typeface="Century Gothic" panose="020B0502020202020204" pitchFamily="34" charset="0"/>
                        </a:rPr>
                        <a:t>Точка </a:t>
                      </a:r>
                      <a:r>
                        <a:rPr lang="ru-RU" sz="1600" b="1" u="none" strike="noStrike" kern="1200" dirty="0" smtClean="0">
                          <a:effectLst/>
                          <a:latin typeface="Century Gothic" panose="020B0502020202020204" pitchFamily="34" charset="0"/>
                        </a:rPr>
                        <a:t>безубыточности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среднее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1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натуральном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выражении,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клиентов/месяц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41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денежном выражении, руб./месяц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9476" y="323481"/>
            <a:ext cx="851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Сколько клиентов требуется для покрытия затрат?</a:t>
            </a:r>
            <a:endParaRPr lang="uk-UA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7925" y="1456986"/>
            <a:ext cx="9358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1600" b="1" dirty="0"/>
              <a:t>Точка безубыточности </a:t>
            </a:r>
            <a:r>
              <a:rPr lang="ru-RU" sz="1600" dirty="0"/>
              <a:t>— объём </a:t>
            </a:r>
            <a:r>
              <a:rPr lang="ru-RU" sz="1600" dirty="0" smtClean="0"/>
              <a:t>производства, </a:t>
            </a:r>
            <a:r>
              <a:rPr lang="ru-RU" sz="1600" dirty="0"/>
              <a:t>при котором расходы будут компенсированы доходами, а при производстве и реализации каждой </a:t>
            </a:r>
            <a:r>
              <a:rPr lang="ru-RU" dirty="0"/>
              <a:t>последующей</a:t>
            </a:r>
            <a:r>
              <a:rPr lang="ru-RU" sz="1600" dirty="0"/>
              <a:t> единицы продукции предприятие начинает получать прибыль. </a:t>
            </a:r>
            <a:r>
              <a:rPr lang="ru-RU" sz="1600" dirty="0" smtClean="0"/>
              <a:t>Точка </a:t>
            </a:r>
            <a:r>
              <a:rPr lang="ru-RU" sz="1600" dirty="0"/>
              <a:t>безубыточности </a:t>
            </a:r>
            <a:r>
              <a:rPr lang="ru-RU" sz="1600" dirty="0" smtClean="0"/>
              <a:t>определена в количестве клиентов в месяц.</a:t>
            </a:r>
            <a:endParaRPr lang="ru-RU" sz="1600" dirty="0"/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89898" y="1532238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отрасли.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ресурсов.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источников финансирования.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9900" y="4067433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Начало обслуживания клиентов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182" y="4067433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рекламной кампании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2466" y="1520912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Заключение договоров на поставку химикатов и других необходимых материалов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182" y="1520912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Приобретение необходимого оборудования и аренда помещения.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2466" y="4067433"/>
            <a:ext cx="2660821" cy="1705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и обучение персонала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50719" y="2217009"/>
            <a:ext cx="535461" cy="31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447004" y="2228335"/>
            <a:ext cx="535461" cy="31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144000" y="3239530"/>
            <a:ext cx="337751" cy="827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250719" y="4773827"/>
            <a:ext cx="535459" cy="2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7447005" y="4773827"/>
            <a:ext cx="535459" cy="292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39476" y="323481"/>
            <a:ext cx="851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План реализации проекта</a:t>
            </a:r>
            <a:endParaRPr lang="uk-UA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0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35254" y="1150374"/>
            <a:ext cx="936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000" algn="just">
              <a:spcAft>
                <a:spcPts val="1200"/>
              </a:spcAft>
            </a:pPr>
            <a:r>
              <a:rPr lang="ru-RU" dirty="0" smtClean="0"/>
              <a:t>Для </a:t>
            </a:r>
            <a:r>
              <a:rPr lang="ru-RU" dirty="0"/>
              <a:t>реализации данного проекта необходимо выполнение следующих </a:t>
            </a:r>
            <a:r>
              <a:rPr lang="ru-RU"/>
              <a:t>условий</a:t>
            </a:r>
            <a:r>
              <a:rPr lang="ru-RU" smtClean="0"/>
              <a:t>:</a:t>
            </a:r>
            <a:endParaRPr lang="ru-RU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Приобретение оборудования </a:t>
            </a:r>
            <a:r>
              <a:rPr lang="ru-RU" dirty="0"/>
              <a:t>у ОАО «Ненецкая лизинговая компания» по </a:t>
            </a:r>
            <a:r>
              <a:rPr lang="ru-RU" dirty="0" smtClean="0"/>
              <a:t>цене 700 000 (Семьсот </a:t>
            </a:r>
            <a:r>
              <a:rPr lang="ru-RU" dirty="0"/>
              <a:t>тысяч) </a:t>
            </a:r>
            <a:r>
              <a:rPr lang="ru-RU" dirty="0" smtClean="0"/>
              <a:t>рублей.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Получение субсидии на модернизацию производства, в размере 300 000 (Триста тысяч) рублей;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Получение гранта на развитие собственного бизнеса в размере 500 000 (Пятьсот тысяч) рублей;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Получение субсидии </a:t>
            </a:r>
            <a:r>
              <a:rPr lang="ru-RU" dirty="0"/>
              <a:t>на возмещение части затрат на аренду </a:t>
            </a:r>
            <a:r>
              <a:rPr lang="ru-RU" dirty="0" smtClean="0"/>
              <a:t>помещения и оплату коммунальных платежей, </a:t>
            </a:r>
            <a:r>
              <a:rPr lang="ru-RU" dirty="0"/>
              <a:t>в размере 50 </a:t>
            </a:r>
            <a:r>
              <a:rPr lang="ru-RU" dirty="0" smtClean="0"/>
              <a:t>%;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Главным условием успешной реализации данного проекта является привлечение необходимого количества клиентов.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55092" y="502508"/>
            <a:ext cx="56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  <a:latin typeface="Century Gothic" panose="020B0502020202020204" pitchFamily="34" charset="0"/>
              </a:rPr>
              <a:t>Экспертное заключение</a:t>
            </a:r>
            <a:endParaRPr lang="ru-RU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6418" y="432465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Резюме </a:t>
            </a:r>
            <a:r>
              <a:rPr lang="uk-UA" sz="2400" b="1" dirty="0" err="1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проекта</a:t>
            </a:r>
            <a:endParaRPr lang="uk-UA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000" y="2691885"/>
            <a:ext cx="936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b="1" dirty="0" smtClean="0"/>
              <a:t>Цель проекта </a:t>
            </a:r>
            <a:r>
              <a:rPr lang="ru-RU" dirty="0" smtClean="0"/>
              <a:t>– </a:t>
            </a:r>
            <a:r>
              <a:rPr lang="ru-RU" dirty="0" smtClean="0"/>
              <a:t>открыть организацию, предоставляющую </a:t>
            </a:r>
            <a:r>
              <a:rPr lang="ru-RU" dirty="0" smtClean="0"/>
              <a:t>услуги по химчистке одежды в г. Нарьян-Мар. </a:t>
            </a: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000" y="3469380"/>
            <a:ext cx="9360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Задачи проекта: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Оценить состояние отрасли;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Рассмотреть варианты реализации проекта;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Рассмотреть основные требования предъявляемые к химчистке;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Разработать финансовую модель;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Провести анализ полученных результатов;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ru-RU" dirty="0" smtClean="0"/>
              <a:t>Предложить план реализации проекта.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001" y="1301579"/>
            <a:ext cx="90041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Актуальность проекта </a:t>
            </a:r>
            <a:r>
              <a:rPr lang="ru-RU" dirty="0" smtClean="0"/>
              <a:t>обусловлена тем, что на сегодняшний день в г. Нарьян-Мар нет предприятия, способного удовлетворить спрос на услуги химчистки. Потребность в данных </a:t>
            </a:r>
            <a:r>
              <a:rPr lang="ru-RU" dirty="0"/>
              <a:t>услугах </a:t>
            </a:r>
            <a:r>
              <a:rPr lang="ru-RU" dirty="0" smtClean="0"/>
              <a:t>растет каждый </a:t>
            </a:r>
            <a:r>
              <a:rPr lang="ru-RU" dirty="0"/>
              <a:t>год.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37816"/>
            <a:ext cx="2175647" cy="21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04491"/>
              </p:ext>
            </p:extLst>
          </p:nvPr>
        </p:nvGraphicFramePr>
        <p:xfrm>
          <a:off x="428660" y="1028523"/>
          <a:ext cx="6159081" cy="517676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65423"/>
                <a:gridCol w="1893658"/>
              </a:tblGrid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Необходимая</a:t>
                      </a:r>
                      <a:r>
                        <a:rPr lang="ru-RU" sz="1600" baseline="0" dirty="0" smtClean="0"/>
                        <a:t> площадь помещения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не менее 50 </a:t>
                      </a:r>
                      <a:r>
                        <a:rPr lang="ru-RU" sz="1600" dirty="0" smtClean="0"/>
                        <a:t>м</a:t>
                      </a:r>
                      <a:r>
                        <a:rPr lang="ru-RU" sz="1600" baseline="30000" dirty="0" smtClean="0"/>
                        <a:t>2</a:t>
                      </a:r>
                      <a:endParaRPr lang="ru-RU" sz="1600" b="0" baseline="30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Стоимость аренды в месяц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50 000 ₽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Срок реализации проекта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5 лет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Бюджет проекта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12 535 988 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₽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Необходимый</a:t>
                      </a:r>
                      <a:r>
                        <a:rPr lang="ru-RU" sz="1600" baseline="0" dirty="0" smtClean="0"/>
                        <a:t> объем инвестиций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1 472</a:t>
                      </a:r>
                      <a:r>
                        <a:rPr lang="ru-RU" sz="1600" baseline="0" dirty="0" smtClean="0"/>
                        <a:t> 000 </a:t>
                      </a:r>
                      <a:r>
                        <a:rPr lang="ru-RU" sz="1600" dirty="0" smtClean="0"/>
                        <a:t>₽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Рентабельность производства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22 %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2901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Рентабельность продаж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</a:tr>
              <a:tr h="6168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NPV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проекта (чистый дисконтированный доход)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3 693 730 ₽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61686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А</a:t>
                      </a:r>
                      <a:r>
                        <a:rPr lang="en-US" sz="1600" dirty="0" smtClean="0"/>
                        <a:t>RR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проекта (коэффициент рентабельности инвестиций)</a:t>
                      </a:r>
                      <a:endParaRPr lang="ru-RU" sz="1600" baseline="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13 %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3696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проекта (срок окупаемости инвестиций)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 месяцев</a:t>
                      </a:r>
                      <a:endParaRPr lang="ru-RU" sz="1600" dirty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6168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PI</a:t>
                      </a:r>
                      <a:r>
                        <a:rPr lang="ru-RU" sz="1600" baseline="0" dirty="0" smtClean="0"/>
                        <a:t> проекта (показатель доходности инвестиций)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2,51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  <a:tr h="40326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IRR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проекта (</a:t>
                      </a:r>
                      <a:r>
                        <a:rPr lang="ru-RU" sz="1600" kern="1200" dirty="0" smtClean="0">
                          <a:effectLst/>
                        </a:rPr>
                        <a:t>Внутренняя норма доходности)</a:t>
                      </a:r>
                      <a:endParaRPr lang="ru-RU" sz="1600" dirty="0" smtClean="0">
                        <a:solidFill>
                          <a:schemeClr val="tx1"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25 %</a:t>
                      </a:r>
                      <a:endParaRPr lang="ru-RU" sz="1600" dirty="0">
                        <a:solidFill>
                          <a:schemeClr val="tx1">
                            <a:alpha val="8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96418" y="432465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Резюме </a:t>
            </a:r>
            <a:r>
              <a:rPr lang="uk-UA" sz="2400" b="1" dirty="0" err="1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проекта</a:t>
            </a:r>
            <a:endParaRPr lang="uk-UA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56260" y="1150374"/>
            <a:ext cx="48703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/>
              <a:t>Основная </a:t>
            </a:r>
            <a:r>
              <a:rPr lang="ru-RU" sz="1600" dirty="0"/>
              <a:t>идея проекта: использовать оборудование, закрывшейся химчисткой и принадлежащее ОАО «Ненецкая лизинговая компания</a:t>
            </a:r>
            <a:r>
              <a:rPr lang="ru-RU" sz="1600" dirty="0" smtClean="0"/>
              <a:t>». 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Затраты </a:t>
            </a:r>
            <a:r>
              <a:rPr lang="ru-RU" sz="1600" dirty="0"/>
              <a:t>на приобретение, ремонт и установку оборудования составят </a:t>
            </a:r>
            <a:r>
              <a:rPr lang="ru-RU" sz="1600" dirty="0" smtClean="0"/>
              <a:t>1 000 </a:t>
            </a:r>
            <a:r>
              <a:rPr lang="ru-RU" sz="1600" dirty="0"/>
              <a:t>тыс. рублей. Оборудование будет приобретаться у ОАО «Ненецкая лизинговая компания</a:t>
            </a:r>
            <a:r>
              <a:rPr lang="ru-RU" sz="1600" dirty="0" smtClean="0"/>
              <a:t>».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Предприниматель участвует в конкурсе грантов на развитие собственного бизнеса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Предполагается, что будет получена субсидия на модернизацию производства в размере 300 тыс. рублей.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Средний чек клиента равен 1800 руб.</a:t>
            </a:r>
          </a:p>
          <a:p>
            <a:r>
              <a:rPr lang="ru-RU" sz="1600" dirty="0" smtClean="0"/>
              <a:t>Жизнеспособность </a:t>
            </a:r>
            <a:r>
              <a:rPr lang="ru-RU" sz="1600" dirty="0"/>
              <a:t>данного проекта подтверждается положительным значением чистого дисконтированного дохода проекта (NPV) на уровне 3 693 730 рублей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33118"/>
              </p:ext>
            </p:extLst>
          </p:nvPr>
        </p:nvGraphicFramePr>
        <p:xfrm>
          <a:off x="1428401" y="1661120"/>
          <a:ext cx="4601696" cy="3446340"/>
        </p:xfrm>
        <a:graphic>
          <a:graphicData uri="http://schemas.openxmlformats.org/drawingml/2006/table">
            <a:tbl>
              <a:tblPr firstRow="1" bandRow="1" bandCol="1">
                <a:tableStyleId>{3B4B98B0-60AC-42C2-AFA5-B58CD77FA1E5}</a:tableStyleId>
              </a:tblPr>
              <a:tblGrid>
                <a:gridCol w="4601696"/>
              </a:tblGrid>
              <a:tr h="34463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Возможности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/>
                        <a:t>Отсутствие конкуренции</a:t>
                      </a:r>
                      <a:r>
                        <a:rPr lang="ru-RU" sz="1600" b="0" kern="1200" baseline="0" dirty="0" smtClean="0"/>
                        <a:t> в Ненецком АО;</a:t>
                      </a:r>
                      <a:endParaRPr lang="ru-RU" sz="1600" b="0" kern="1200" dirty="0" smtClean="0"/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/>
                        <a:t>Рост спроса на дорогостоящую одежду, следовательно рост спроса на услуги по уходу за ней;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/>
                        <a:t>Увеличение спроса по итогам рекламной кампании;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оказания дополнительных услуг;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Присутствие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рынке оптовых потребителей (образовательные учреждения, гостиницы, рестораны, нефтяные компании).</a:t>
                      </a:r>
                      <a:endParaRPr lang="ru-RU" sz="1600" b="0" kern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58390" y="461341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Состояние</a:t>
            </a:r>
            <a:r>
              <a:rPr lang="uk-UA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uk-UA" sz="2400" b="1" dirty="0" err="1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отрасли</a:t>
            </a:r>
            <a:endParaRPr lang="uk-UA" sz="2400" b="1" dirty="0" smtClean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05799"/>
              </p:ext>
            </p:extLst>
          </p:nvPr>
        </p:nvGraphicFramePr>
        <p:xfrm>
          <a:off x="6309752" y="1669358"/>
          <a:ext cx="4601696" cy="3438102"/>
        </p:xfrm>
        <a:graphic>
          <a:graphicData uri="http://schemas.openxmlformats.org/drawingml/2006/table">
            <a:tbl>
              <a:tblPr firstRow="1" bandRow="1" bandCol="1">
                <a:tableStyleId>{3B4B98B0-60AC-42C2-AFA5-B58CD77FA1E5}</a:tableStyleId>
              </a:tblPr>
              <a:tblGrid>
                <a:gridCol w="4601696"/>
              </a:tblGrid>
              <a:tr h="34381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Угрозы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Низкий спрос на предоставляемые услуги;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Рост цен на оборудование, запчасти, химические реагенты;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Повышение тарифов на энергоресурсы, воду;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Повышение цен на аренду помещения;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Плохое качество химических реагентов;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Недоверие к новой химчистке;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Поломка оборудования и дорогостоящий ремонт;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Пожар, ограбление.</a:t>
                      </a:r>
                    </a:p>
                    <a:p>
                      <a:pPr algn="ctr"/>
                      <a:endParaRPr lang="ru-RU" sz="1600" b="0" kern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5092" y="502508"/>
            <a:ext cx="56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Предлагаемые услуги</a:t>
            </a:r>
            <a:endParaRPr lang="ru-RU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70337"/>
              </p:ext>
            </p:extLst>
          </p:nvPr>
        </p:nvGraphicFramePr>
        <p:xfrm>
          <a:off x="1677269" y="1430461"/>
          <a:ext cx="9175800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75800"/>
              </a:tblGrid>
              <a:tr h="2889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ОСНОВНЫЕ</a:t>
                      </a:r>
                      <a:r>
                        <a:rPr lang="ru-RU" sz="1400" baseline="0" dirty="0" smtClean="0">
                          <a:latin typeface="+mn-lt"/>
                        </a:rPr>
                        <a:t> УСЛУГИ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Чистка одежды и тканей</a:t>
                      </a:r>
                    </a:p>
                  </a:txBody>
                  <a:tcPr/>
                </a:tc>
              </a:tr>
              <a:tr h="28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Чистка изделий интерьера и мягкий инвентарь</a:t>
                      </a:r>
                    </a:p>
                  </a:txBody>
                  <a:tcPr/>
                </a:tc>
              </a:tr>
              <a:tr h="28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Покраска меховых изделий и тканей</a:t>
                      </a:r>
                    </a:p>
                  </a:txBody>
                  <a:tcPr/>
                </a:tc>
              </a:tr>
              <a:tr h="28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Стирка всех видов одежды и тканей</a:t>
                      </a:r>
                    </a:p>
                  </a:txBody>
                  <a:tcPr/>
                </a:tc>
              </a:tr>
              <a:tr h="28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Стирка гардинно-тюлевых изделий, покрывал, пледов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91161"/>
              </p:ext>
            </p:extLst>
          </p:nvPr>
        </p:nvGraphicFramePr>
        <p:xfrm>
          <a:off x="1701984" y="3720168"/>
          <a:ext cx="9175800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75800"/>
              </a:tblGrid>
              <a:tr h="292009"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ДОПОЛНИТЕЛЬНЫЕ УСЛУГИ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одежды</a:t>
                      </a:r>
                    </a:p>
                  </a:txBody>
                  <a:tcPr/>
                </a:tc>
              </a:tr>
              <a:tr h="29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Глажка белья и одежды</a:t>
                      </a:r>
                    </a:p>
                  </a:txBody>
                  <a:tcPr/>
                </a:tc>
              </a:tr>
              <a:tr h="29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</a:t>
                      </a:r>
                    </a:p>
                  </a:txBody>
                  <a:tcPr/>
                </a:tc>
              </a:tr>
              <a:tr h="29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Выездная чистка ковров и мебели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12182"/>
              </p:ext>
            </p:extLst>
          </p:nvPr>
        </p:nvGraphicFramePr>
        <p:xfrm>
          <a:off x="911200" y="1565968"/>
          <a:ext cx="7136481" cy="421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38204" y="365125"/>
            <a:ext cx="10515600" cy="86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Данные опроса </a:t>
            </a:r>
            <a:r>
              <a:rPr lang="ru-RU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«Как </a:t>
            </a:r>
            <a:r>
              <a:rPr lang="ru-RU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часто Вам требуются услуги химчистки</a:t>
            </a:r>
            <a:r>
              <a:rPr lang="ru-RU" sz="2400" b="1" dirty="0" smtClean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?»</a:t>
            </a:r>
            <a:endParaRPr lang="ru-RU" sz="2400" b="1" dirty="0">
              <a:solidFill>
                <a:schemeClr val="accent1">
                  <a:lumMod val="75000"/>
                  <a:alpha val="8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5391" y="2914731"/>
            <a:ext cx="3433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Итоги проведенного опроса позволяют сделать вывод, что услуги химчистки будут востребованы в Ненецком автономном округе.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6</a:t>
            </a:fld>
            <a:endParaRPr lang="ru-RU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18" y="3686270"/>
            <a:ext cx="2304785" cy="23047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55092" y="502508"/>
            <a:ext cx="564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Основное производственное оборудование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33985" y="1641547"/>
            <a:ext cx="5774724" cy="2773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 smtClean="0"/>
              <a:t>1</a:t>
            </a:r>
            <a:r>
              <a:rPr lang="ru-RU" sz="1600" dirty="0"/>
              <a:t>. Стирально-отжимная машина </a:t>
            </a:r>
            <a:r>
              <a:rPr lang="ru-RU" sz="1600" dirty="0" err="1"/>
              <a:t>Schulthess</a:t>
            </a:r>
            <a:r>
              <a:rPr lang="ru-RU" sz="1600" dirty="0"/>
              <a:t> WEI 9120Y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2. Сушильная машина </a:t>
            </a:r>
            <a:r>
              <a:rPr lang="ru-RU" sz="1600" dirty="0" err="1"/>
              <a:t>Schulthess</a:t>
            </a:r>
            <a:r>
              <a:rPr lang="ru-RU" sz="1600" dirty="0"/>
              <a:t> TRI 8375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3. Машина химической чистки SOVRANA SL15 T3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4. </a:t>
            </a:r>
            <a:r>
              <a:rPr lang="ru-RU" sz="1600" dirty="0" err="1"/>
              <a:t>Пятновыводной</a:t>
            </a:r>
            <a:r>
              <a:rPr lang="ru-RU" sz="1600" dirty="0"/>
              <a:t> стол MINI SPOTTY арт. №4203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5. Гладильный стол ALISEA арт. № 2121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6. </a:t>
            </a:r>
            <a:r>
              <a:rPr lang="ru-RU" sz="1600" dirty="0" err="1"/>
              <a:t>Пароманекен</a:t>
            </a:r>
            <a:r>
              <a:rPr lang="ru-RU" sz="1600" dirty="0"/>
              <a:t> </a:t>
            </a:r>
            <a:r>
              <a:rPr lang="en-US" sz="1600" dirty="0"/>
              <a:t>EASYFORM </a:t>
            </a:r>
            <a:r>
              <a:rPr lang="ru-RU" sz="1600" dirty="0"/>
              <a:t>арт. №5055</a:t>
            </a:r>
          </a:p>
          <a:p>
            <a:pPr marL="0" indent="0" fontAlgn="ctr">
              <a:spcBef>
                <a:spcPts val="1200"/>
              </a:spcBef>
              <a:buNone/>
            </a:pPr>
            <a:r>
              <a:rPr lang="ru-RU" sz="1600" dirty="0"/>
              <a:t>7. Упаковочная машина HAWO HP 630 KST</a:t>
            </a:r>
          </a:p>
          <a:p>
            <a:pPr algn="ctr" fontAlgn="ctr"/>
            <a:endParaRPr lang="ru-RU" sz="2000" dirty="0">
              <a:latin typeface="Century Gothic" panose="020B0502020202020204" pitchFamily="34" charset="0"/>
            </a:endParaRPr>
          </a:p>
          <a:p>
            <a:pPr algn="ctr" fontAlgn="ctr"/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 fontAlgn="ctr">
              <a:buNone/>
            </a:pP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96" y="3362270"/>
            <a:ext cx="2218349" cy="2734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30" y="1458848"/>
            <a:ext cx="2129946" cy="2175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3985" y="4500762"/>
            <a:ext cx="57747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Оборудование находится на складе ОАО «Ненецкая лизинговая компания».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Суммарная стоимость всего оборудования 700 000 рублей.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Оборудование требует небольшого ремонта.</a:t>
            </a:r>
            <a:r>
              <a:rPr lang="en-US" sz="1400" dirty="0" smtClean="0"/>
              <a:t> </a:t>
            </a:r>
            <a:r>
              <a:rPr lang="ru-RU" sz="1400" dirty="0" smtClean="0"/>
              <a:t> Ремонт и подключение предпринимателю обойдется не более 300 000 рублей.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08" y="1234700"/>
            <a:ext cx="1793324" cy="2127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8</a:t>
            </a:fld>
            <a:endParaRPr lang="ru-RU"/>
          </a:p>
        </p:txBody>
      </p:sp>
      <p:sp>
        <p:nvSpPr>
          <p:cNvPr id="3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092" y="502508"/>
            <a:ext cx="564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Требования к помещению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337" r="32690" b="-371"/>
          <a:stretch/>
        </p:blipFill>
        <p:spPr>
          <a:xfrm>
            <a:off x="8681965" y="3871551"/>
            <a:ext cx="2205853" cy="2221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5" r="70577"/>
          <a:stretch/>
        </p:blipFill>
        <p:spPr>
          <a:xfrm>
            <a:off x="8682682" y="1150374"/>
            <a:ext cx="2212395" cy="2457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015" y="1150374"/>
            <a:ext cx="72657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Площадь</a:t>
            </a:r>
            <a:r>
              <a:rPr lang="ru-RU" sz="1600" dirty="0" smtClean="0"/>
              <a:t>: 50-150 м2;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Высота производственного </a:t>
            </a:r>
            <a:r>
              <a:rPr lang="ru-RU" sz="1600" b="1" dirty="0" smtClean="0"/>
              <a:t>помещения: </a:t>
            </a:r>
            <a:r>
              <a:rPr lang="ru-RU" sz="1600" dirty="0" smtClean="0"/>
              <a:t>не </a:t>
            </a:r>
            <a:r>
              <a:rPr lang="ru-RU" sz="1600" dirty="0"/>
              <a:t>менее 3 </a:t>
            </a:r>
            <a:r>
              <a:rPr lang="ru-RU" sz="1600" dirty="0" smtClean="0"/>
              <a:t>м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Отделка помещений:</a:t>
            </a:r>
            <a:r>
              <a:rPr lang="ru-RU" sz="1600" dirty="0" smtClean="0"/>
              <a:t> К отделке помещений </a:t>
            </a:r>
            <a:r>
              <a:rPr lang="ru-RU" sz="1600" dirty="0"/>
              <a:t>тоже предъявляются специальные требования: пол должен быть выложен керамической плиткой и гидроизоляцией, стены </a:t>
            </a:r>
            <a:r>
              <a:rPr lang="ru-RU" sz="1600" dirty="0" smtClean="0"/>
              <a:t>- </a:t>
            </a:r>
            <a:r>
              <a:rPr lang="ru-RU" sz="1600" dirty="0"/>
              <a:t>глазурованной </a:t>
            </a:r>
            <a:r>
              <a:rPr lang="ru-RU" sz="1600" dirty="0" smtClean="0"/>
              <a:t>плиткой;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Расположение:</a:t>
            </a:r>
            <a:r>
              <a:rPr lang="ru-RU" sz="1600" dirty="0" smtClean="0"/>
              <a:t> По </a:t>
            </a:r>
            <a:r>
              <a:rPr lang="ru-RU" sz="1600" dirty="0"/>
              <a:t>закону о санитарной зоне предприятие химчистки должно находиться в 50 метрах от ближайшего жилого </a:t>
            </a:r>
            <a:r>
              <a:rPr lang="ru-RU" sz="1600" dirty="0" smtClean="0"/>
              <a:t>дома</a:t>
            </a:r>
            <a:r>
              <a:rPr lang="ru-RU" sz="1600" dirty="0"/>
              <a:t>;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По </a:t>
            </a:r>
            <a:r>
              <a:rPr lang="ru-RU" sz="1600" b="1" dirty="0" err="1"/>
              <a:t>пожароопасности</a:t>
            </a:r>
            <a:r>
              <a:rPr lang="ru-RU" sz="1600" b="1" dirty="0"/>
              <a:t> </a:t>
            </a:r>
            <a:r>
              <a:rPr lang="ru-RU" sz="1600" dirty="0"/>
              <a:t>мини-химчистка относится к категории "В" и должна иметь два эвакуационных выхода. </a:t>
            </a: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indent="360000" algn="just"/>
            <a:r>
              <a:rPr lang="ru-RU" sz="1600" dirty="0" smtClean="0"/>
              <a:t>Один из вариантов реализации проекта предполагает размещение производственного помещения в нежилом секторе, а в городе Нарьян-Мар или в поселке Искателей арендовать небольшое помещение под «Пункт приема», либо забирать вещи прямо из квартиры клиента. Такой вариант реализации подразумевает дополнительные транспортные расходы</a:t>
            </a:r>
          </a:p>
          <a:p>
            <a:pPr algn="just"/>
            <a:endParaRPr lang="ru-RU" sz="1600" dirty="0"/>
          </a:p>
          <a:p>
            <a:pPr indent="360000" algn="just"/>
            <a:r>
              <a:rPr lang="ru-RU" sz="1600" dirty="0" smtClean="0"/>
              <a:t>Еще </a:t>
            </a:r>
            <a:r>
              <a:rPr lang="ru-RU" sz="1600" dirty="0"/>
              <a:t>один хороший вариант </a:t>
            </a:r>
            <a:r>
              <a:rPr lang="ru-RU" sz="1600" dirty="0" smtClean="0"/>
              <a:t>- </a:t>
            </a:r>
            <a:r>
              <a:rPr lang="ru-RU" sz="1600" dirty="0"/>
              <a:t>приглядеть пустующее помещение, в котором когда-то была химчистка, </a:t>
            </a:r>
            <a:r>
              <a:rPr lang="ru-RU" sz="1600" dirty="0" smtClean="0"/>
              <a:t>- </a:t>
            </a:r>
            <a:r>
              <a:rPr lang="ru-RU" sz="1600" dirty="0"/>
              <a:t>считает один из соучредителей "Немецкой марки" Александр </a:t>
            </a:r>
            <a:r>
              <a:rPr lang="ru-RU" sz="1600" dirty="0" err="1"/>
              <a:t>Ференц</a:t>
            </a:r>
            <a:r>
              <a:rPr lang="ru-RU" sz="1600" dirty="0"/>
              <a:t>, </a:t>
            </a:r>
            <a:r>
              <a:rPr lang="ru-RU" sz="1600" dirty="0" smtClean="0"/>
              <a:t>- </a:t>
            </a:r>
            <a:r>
              <a:rPr lang="ru-RU" sz="1600" dirty="0"/>
              <a:t>такие помещения технологически рассчитаны именно на открытие химчисток, в них есть и системы </a:t>
            </a:r>
            <a:r>
              <a:rPr lang="ru-RU" sz="1600" dirty="0" smtClean="0"/>
              <a:t>коммуникаций.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C575-0903-4172-88CA-F1A51804B24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40283"/>
              </p:ext>
            </p:extLst>
          </p:nvPr>
        </p:nvGraphicFramePr>
        <p:xfrm>
          <a:off x="1416000" y="890202"/>
          <a:ext cx="9360000" cy="5444200"/>
        </p:xfrm>
        <a:graphic>
          <a:graphicData uri="http://schemas.openxmlformats.org/drawingml/2006/table">
            <a:tbl>
              <a:tblPr/>
              <a:tblGrid>
                <a:gridCol w="289232"/>
                <a:gridCol w="3800091"/>
                <a:gridCol w="752056"/>
                <a:gridCol w="726991"/>
                <a:gridCol w="726991"/>
                <a:gridCol w="742660"/>
                <a:gridCol w="676854"/>
                <a:gridCol w="705054"/>
                <a:gridCol w="940071"/>
              </a:tblGrid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параметры,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рабочих месяцев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аренды помещения в месяц (700 р/м2)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оборудования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модернизацию (80 %, максимум 300 000 рублей)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клиентов в месяц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руб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1 472 000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чек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Выручка от основных услуг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2 916 000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3 024 000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14 364 000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Выручка от дополнительных услуг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990 000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2 870 000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3 116 000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3 244 000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3 382 000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16 826 000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руб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затраты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1 472 000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1 472 000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 оборудование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700 000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отделка, перепланировка помещения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250 000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250 000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Офисное оборудование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135 000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135 000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монтаж оборудования, пуско-наладочные работы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Обучение персонала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40 000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Первоначальная реклама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Пожарная и охранная сигнализация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17 000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17 000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Постоянные затраты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1 349 862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1 329 862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1 329 862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1 329 862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1 329 862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6 669 310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оплаты труда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739 862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739 862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739 862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739 862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739 862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3 699 310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Арендная плата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учетом субсидии 200 000 руб./год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400 000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2 000 000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связи, интернет (2000 руб/мес)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24 000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24 000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24 000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24 000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24 000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120 000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Реклама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220 000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Пожарная и охранная сигнализация (500 руб/месяц)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30 000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Вывоз отходов (5000 руб/мес)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Бухгалтерское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сопровождение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Переменные затраты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753 604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785 004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847 804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879 204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910 605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4 176 221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ЖКУ (субсидия 50%)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33 604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35 004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37 804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39 204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40 605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186 221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химикатов и расходных материалов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720 000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750 000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810 000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840 000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870 000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3 990 000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(расходы до уплаты налогов)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1 472 000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2 103 466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2 114 866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2 177 666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2 209 066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2 240 467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12 317 531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43 691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43 691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43 691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43 691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43 691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218 457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(расходы с учетом налогов)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1 472 000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2 147 157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2 158 557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2 221 358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2 252 758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2 284 158   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12 535 988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Прибыль, руб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Балансовая прибыль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638 534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755 134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938 334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1 034 934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1 141 533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4 508 469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594 843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711 443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894 642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991 242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1 097 842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4 290 012   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315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0" y="3379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accent1">
                    <a:lumMod val="75000"/>
                    <a:alpha val="80000"/>
                  </a:schemeClr>
                </a:solidFill>
                <a:latin typeface="Century Gothic" panose="020B0502020202020204" pitchFamily="34" charset="0"/>
              </a:rPr>
              <a:t>Общий финансовый план</a:t>
            </a: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4057854" y="6260757"/>
            <a:ext cx="4114800" cy="460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предоставления гарантий Ненецкого автономного округа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49" y="-27827"/>
            <a:ext cx="21945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1778</Words>
  <Application>Microsoft Office PowerPoint</Application>
  <PresentationFormat>Широкоэкранный</PresentationFormat>
  <Paragraphs>512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Проект по организации химчистки в Ненецком автономном округе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созданию химчистки в Ненецком автономном округе</dc:title>
  <dc:creator>Денис</dc:creator>
  <cp:lastModifiedBy>Director</cp:lastModifiedBy>
  <cp:revision>144</cp:revision>
  <cp:lastPrinted>2015-11-12T06:14:38Z</cp:lastPrinted>
  <dcterms:created xsi:type="dcterms:W3CDTF">2015-09-01T14:24:19Z</dcterms:created>
  <dcterms:modified xsi:type="dcterms:W3CDTF">2015-12-09T13:13:33Z</dcterms:modified>
</cp:coreProperties>
</file>